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68"/>
  </p:notesMasterIdLst>
  <p:sldIdLst>
    <p:sldId id="268" r:id="rId2"/>
    <p:sldId id="256" r:id="rId3"/>
    <p:sldId id="257" r:id="rId4"/>
    <p:sldId id="262" r:id="rId5"/>
    <p:sldId id="263" r:id="rId6"/>
    <p:sldId id="265" r:id="rId7"/>
    <p:sldId id="266" r:id="rId8"/>
    <p:sldId id="267" r:id="rId9"/>
    <p:sldId id="258" r:id="rId10"/>
    <p:sldId id="259" r:id="rId11"/>
    <p:sldId id="260" r:id="rId12"/>
    <p:sldId id="261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2" r:id="rId23"/>
    <p:sldId id="264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3" r:id="rId33"/>
    <p:sldId id="289" r:id="rId34"/>
    <p:sldId id="290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286" r:id="rId58"/>
    <p:sldId id="287" r:id="rId59"/>
    <p:sldId id="288" r:id="rId60"/>
    <p:sldId id="317" r:id="rId61"/>
    <p:sldId id="318" r:id="rId62"/>
    <p:sldId id="319" r:id="rId63"/>
    <p:sldId id="320" r:id="rId64"/>
    <p:sldId id="321" r:id="rId65"/>
    <p:sldId id="322" r:id="rId66"/>
    <p:sldId id="323" r:id="rId67"/>
  </p:sldIdLst>
  <p:sldSz cx="9144000" cy="5143500" type="screen16x9"/>
  <p:notesSz cx="6858000" cy="9144000"/>
  <p:embeddedFontLst>
    <p:embeddedFont>
      <p:font typeface="Lato" panose="020B0604020202020204" charset="0"/>
      <p:regular r:id="rId69"/>
      <p:bold r:id="rId70"/>
      <p:italic r:id="rId71"/>
      <p:boldItalic r:id="rId72"/>
    </p:embeddedFont>
    <p:embeddedFont>
      <p:font typeface="Montserrat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50b060e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250b060e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50b060e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50b060e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346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29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49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827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528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97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3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0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38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49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6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ee23101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ee23101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ee23101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ee23101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ee23101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ee23101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ee2310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ee2310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346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ee23101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ee23101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54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912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8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7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29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492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50b060e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50b060e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0b06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0b06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250b060e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250b060e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250b060e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250b060e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B3C9-4120-431B-818A-C2E205300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T.I.M. </a:t>
            </a:r>
            <a:br>
              <a:rPr lang="en-US" dirty="0"/>
            </a:br>
            <a:r>
              <a:rPr lang="en-US" dirty="0"/>
              <a:t>“Time is Money”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53AA6-1315-4D00-A372-23694534F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Employee Monitoring/Time Management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E684-78CA-4207-A798-AD590A453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013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- System Uptime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24/7 access, limited downtime.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Live support chat, F.A.Q., customer service line.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Backups and recovery</a:t>
            </a:r>
            <a:endParaRPr sz="3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484C4-883F-48CB-918F-7A51A219EC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Performance - How efficiently everything runs</a:t>
            </a:r>
            <a:endParaRPr sz="230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Real-time monitoring has to be supported.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System that automatically updates using minimal resources.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C8865D-258A-4531-8710-0A8DC4354F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- Making sure people don’t steal your employee’s identities.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Employee information protection through data encryption.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Depending on organization requirements, cloud-based or on-sight storage.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B6B55-902B-4FFE-BEEA-F33AE75E0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and</a:t>
            </a:r>
            <a:br>
              <a:rPr lang="en" dirty="0"/>
            </a:br>
            <a:r>
              <a:rPr lang="en" dirty="0"/>
              <a:t>User Cases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474B8-2F84-4912-A71B-D5442BF57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Users and User Case Stories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800" b="1" dirty="0"/>
              <a:t>Management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/>
              <a:t>“I want to </a:t>
            </a:r>
            <a:r>
              <a:rPr lang="en-US" sz="1800" u="sng" dirty="0"/>
              <a:t>optimize the production of my business and its employees</a:t>
            </a:r>
            <a:r>
              <a:rPr lang="en-US" sz="1800" dirty="0"/>
              <a:t> as </a:t>
            </a:r>
            <a:r>
              <a:rPr lang="en-US" sz="1800" u="sng" dirty="0"/>
              <a:t>efficiently</a:t>
            </a:r>
            <a:r>
              <a:rPr lang="en-US" sz="1800" dirty="0"/>
              <a:t> as possible throughout the work day.”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800" b="1" dirty="0"/>
              <a:t>Employee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/>
              <a:t>“I want to </a:t>
            </a:r>
            <a:r>
              <a:rPr lang="en-US" sz="1800" u="sng" dirty="0"/>
              <a:t>manage my hours and check my work schedule</a:t>
            </a:r>
            <a:r>
              <a:rPr lang="en-US" sz="1800" dirty="0"/>
              <a:t> in a </a:t>
            </a:r>
            <a:r>
              <a:rPr lang="en-US" sz="1800" u="sng" dirty="0"/>
              <a:t>clear and convenient manner</a:t>
            </a:r>
            <a:r>
              <a:rPr lang="en-US" sz="1800" dirty="0"/>
              <a:t>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7FAE4-F82B-481B-A510-62DC22725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Users and User Case Stories (cont.)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491349"/>
            <a:ext cx="7038900" cy="318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Company Administrator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/>
              <a:t>“I want to </a:t>
            </a:r>
            <a:r>
              <a:rPr lang="en-US" sz="1800" u="sng" dirty="0"/>
              <a:t>manage and optimize my business</a:t>
            </a:r>
            <a:r>
              <a:rPr lang="en-US" sz="1800" dirty="0"/>
              <a:t> in a</a:t>
            </a:r>
            <a:r>
              <a:rPr lang="en-US" sz="1800" u="sng" dirty="0"/>
              <a:t> straightforward and transparent fashion</a:t>
            </a:r>
            <a:r>
              <a:rPr lang="en-US" sz="1800" dirty="0"/>
              <a:t>.”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System Administrator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/>
              <a:t>“I want to </a:t>
            </a:r>
            <a:r>
              <a:rPr lang="en-US" sz="1800" u="sng" dirty="0"/>
              <a:t>ensure T.I.M.’s benefit to workplace efficiency through collected statistics</a:t>
            </a:r>
            <a:r>
              <a:rPr lang="en-US" sz="1800" dirty="0"/>
              <a:t> as </a:t>
            </a:r>
            <a:r>
              <a:rPr lang="en-US" sz="1800" u="sng" dirty="0"/>
              <a:t>safely and informatively as possible</a:t>
            </a:r>
            <a:r>
              <a:rPr lang="en-US" sz="1800" dirty="0"/>
              <a:t>.”</a:t>
            </a:r>
          </a:p>
          <a:p>
            <a:pPr lvl="0" indent="-355600">
              <a:lnSpc>
                <a:spcPct val="150000"/>
              </a:lnSpc>
              <a:buSzPts val="2000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088D-259A-43FC-B17A-72596525C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451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Users and User Case Stories (cont.)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491349"/>
            <a:ext cx="7038900" cy="318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Live Support Administrator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/>
              <a:t>“My goal is to </a:t>
            </a:r>
            <a:r>
              <a:rPr lang="en-US" sz="1800" u="sng" dirty="0"/>
              <a:t>assure business managers have the best possible experience with T.I.M., simply and quickly</a:t>
            </a:r>
            <a:r>
              <a:rPr lang="en-US" sz="1800" dirty="0"/>
              <a:t>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5FB0C-02D7-4D42-AD2F-A68028CBF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24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 Goals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978408"/>
            <a:ext cx="7038900" cy="3694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Management</a:t>
            </a:r>
          </a:p>
          <a:p>
            <a:pPr marL="101600" lvl="0" indent="0">
              <a:lnSpc>
                <a:spcPct val="150000"/>
              </a:lnSpc>
              <a:buSzPts val="2000"/>
              <a:buNone/>
            </a:pPr>
            <a:endParaRPr lang="en-US" sz="1200" b="1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Monitor and evaluate certain websites to curb improper use of time and equipment by employees.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Be able to keep track of hours and approve of hour submissions for all employees.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Obtain Employee Portfolios (Employee Report) at any time.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Authorize unique pay periods to payroll transfer: Pay by project completion, pay upon set time total, other time denominations. </a:t>
            </a:r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2755E-3127-430B-A6B7-BAA1F3A1A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970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 Goals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69849"/>
            <a:ext cx="7038900" cy="360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Employee</a:t>
            </a:r>
          </a:p>
          <a:p>
            <a:pPr marL="101600" lvl="0" indent="0">
              <a:lnSpc>
                <a:spcPct val="150000"/>
              </a:lnSpc>
              <a:buSzPts val="2000"/>
              <a:buNone/>
            </a:pPr>
            <a:endParaRPr lang="en-US" sz="1200" b="1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Log in to T.I.M. via username &amp; password.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Check work schedule.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Organize tasks and monitor task completion.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Input overtime/work hours to be validated by management.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75F13F-2842-4520-B690-0BF9C8BB4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346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 Goals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69849"/>
            <a:ext cx="7038900" cy="360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Company Administrator</a:t>
            </a:r>
          </a:p>
          <a:p>
            <a:pPr marL="101600" lvl="0" indent="0">
              <a:lnSpc>
                <a:spcPct val="150000"/>
              </a:lnSpc>
              <a:buSzPts val="2000"/>
              <a:buNone/>
            </a:pPr>
            <a:endParaRPr lang="en-US" sz="1200" b="1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Interact with the system to edit/update</a:t>
            </a:r>
            <a:br>
              <a:rPr lang="en-US" sz="1800" dirty="0"/>
            </a:br>
            <a:r>
              <a:rPr lang="en-US" sz="1800" dirty="0"/>
              <a:t>employee information.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Create/ authorize new user profiles for new employees.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Edit/update company help system to increase usability (FAQ).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Retrieve system backup in a critical situation. </a:t>
            </a:r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15E9E-483B-4275-A8BE-E7CCB80ED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254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T.I.M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Project Summary</a:t>
            </a:r>
            <a:endParaRPr sz="4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 Goals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69849"/>
            <a:ext cx="7038900" cy="360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System Administrator</a:t>
            </a:r>
          </a:p>
          <a:p>
            <a:pPr marL="101600" lvl="0" indent="0">
              <a:lnSpc>
                <a:spcPct val="150000"/>
              </a:lnSpc>
              <a:buSzPts val="2000"/>
              <a:buNone/>
            </a:pPr>
            <a:endParaRPr lang="en-US" sz="1200" b="1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Oversee the security and functionality of the system.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Implement and deliver software updates as needed.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Complete remote access capabilities.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If needed, boot recovery/backup data should the system crash at any time. </a:t>
            </a:r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C5CA1-BB19-4217-BE6B-02527A168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25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User Goals</a:t>
            </a:r>
            <a:endParaRPr sz="23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069849"/>
            <a:ext cx="7038900" cy="360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Live Support Representative</a:t>
            </a:r>
          </a:p>
          <a:p>
            <a:pPr marL="101600" lvl="0" indent="0">
              <a:lnSpc>
                <a:spcPct val="150000"/>
              </a:lnSpc>
              <a:buSzPts val="2000"/>
              <a:buNone/>
            </a:pPr>
            <a:endParaRPr lang="en-US" sz="1200" b="1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Remote access with a user to help internally.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Live support chat with the client.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000" dirty="0"/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/>
              <a:t>Real-time interaction capability.</a:t>
            </a:r>
          </a:p>
          <a:p>
            <a:pPr marL="8445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00D2A-F148-4CD4-9AF1-E72E373FA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4768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F57241-8C6C-4E7F-AA27-2484BBBF5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C68C-014F-4B1B-9E70-A297B96DF7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273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Subsystems</a:t>
            </a:r>
            <a:endParaRPr sz="2300" dirty="0"/>
          </a:p>
        </p:txBody>
      </p:sp>
      <p:sp>
        <p:nvSpPr>
          <p:cNvPr id="4" name="Google Shape;141;p14">
            <a:extLst>
              <a:ext uri="{FF2B5EF4-FFF2-40B4-BE49-F238E27FC236}">
                <a16:creationId xmlns:a16="http://schemas.microsoft.com/office/drawing/2014/main" id="{949F3E95-80E8-6947-A8CA-AB3575ABA0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161287"/>
            <a:ext cx="7038900" cy="3511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Management Subsystem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i="1" dirty="0"/>
              <a:t>Actors: Management, Company Admin.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User Account Subsystem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i="1" dirty="0"/>
              <a:t>Employee, Company Admin., Management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800" b="1" dirty="0"/>
              <a:t>Support Subsystem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i="1" dirty="0"/>
              <a:t>System Admin., Live Support Representative, Company Admin.</a:t>
            </a:r>
          </a:p>
          <a:p>
            <a:pPr marL="5588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lvl="0" indent="-355600">
              <a:lnSpc>
                <a:spcPct val="150000"/>
              </a:lnSpc>
              <a:buSzPts val="2000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7AECB-4487-43A2-9145-E9F27D1B1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189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Subsystems</a:t>
            </a:r>
            <a:endParaRPr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562-66D6-7F4E-9F43-5C593240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3995928" cy="2911200"/>
          </a:xfrm>
        </p:spPr>
        <p:txBody>
          <a:bodyPr/>
          <a:lstStyle/>
          <a:p>
            <a:r>
              <a:rPr lang="en-US" sz="2800" b="1" dirty="0"/>
              <a:t>Management Subsystem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E14F8-FE97-44AE-96E1-95815F462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A8FA2-6C48-4DC1-9008-D183476A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05" y="0"/>
            <a:ext cx="34402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5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Subsystems</a:t>
            </a:r>
            <a:endParaRPr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562-66D6-7F4E-9F43-5C593240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3995928" cy="2911200"/>
          </a:xfrm>
        </p:spPr>
        <p:txBody>
          <a:bodyPr/>
          <a:lstStyle/>
          <a:p>
            <a:r>
              <a:rPr lang="en-US" sz="2800" b="1" dirty="0"/>
              <a:t>User Account Subsystem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B6ABE-1793-4E8E-8C25-63B626331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8761F9F-A599-4333-8391-3C4221BB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74" y="0"/>
            <a:ext cx="3432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Subsystems</a:t>
            </a:r>
            <a:endParaRPr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562-66D6-7F4E-9F43-5C593240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3995928" cy="2911200"/>
          </a:xfrm>
        </p:spPr>
        <p:txBody>
          <a:bodyPr/>
          <a:lstStyle/>
          <a:p>
            <a:r>
              <a:rPr lang="en-US" sz="2800" b="1" dirty="0"/>
              <a:t>T.I.M. Support Subsystem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37FB5-F7AA-4286-982E-768A6DBF0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7E2FDF7-8296-46E9-B37B-DCFD798F3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57" y="0"/>
            <a:ext cx="33361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25C-46B8-4469-A074-E2DA3CF0A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8405C-FDFB-4618-942E-95735C63F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423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1E1030-43F4-4CFB-B004-3A5092C1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63" y="0"/>
            <a:ext cx="4692675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F9A06-2D49-4D17-A5BE-F0524C5B1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06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FE15A-95BD-4CC7-B316-BD8AF889A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26" y="0"/>
            <a:ext cx="450114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60780-DE1B-4F6C-9905-F5AC34CBC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502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/>
              <a:t>WHAT IS T.I.M?</a:t>
            </a:r>
            <a:endParaRPr sz="31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494985" y="949041"/>
            <a:ext cx="8392076" cy="3677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700" dirty="0"/>
              <a:t>Time Is Money!</a:t>
            </a:r>
          </a:p>
          <a:p>
            <a:pPr marL="10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1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100" dirty="0"/>
              <a:t>T.I.M is a computer software that captures and records employee data and information to track work efficiency and manage time .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100" dirty="0"/>
              <a:t>Any business looking to keep an eye open while managing its network of employees, of any size, can leave worry behind with the support of T.I.M!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0182E-ACA0-4800-8156-149A9FA29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52737-6D07-46B2-98F0-CA903515C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40" y="0"/>
            <a:ext cx="455672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CBA4D-946C-4FF3-AC87-BAED52C58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8515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1EB36-B8E6-4C3D-90FB-228EF52B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93" y="8573"/>
            <a:ext cx="5149215" cy="5126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C0D30-FF28-402A-A813-A9C3C821B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3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200" dirty="0"/>
            </a:br>
            <a:r>
              <a:rPr lang="en-US" sz="3200" dirty="0"/>
              <a:t>Application Components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components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What are the functions, boundaries, and interfaces?</a:t>
            </a:r>
            <a:endParaRPr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T.I.M.’</a:t>
            </a:r>
            <a:r>
              <a:rPr lang="en-US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 scope and size is to </a:t>
            </a:r>
            <a:r>
              <a:rPr lang="en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be large enough to contain a user-friendly/customizable and intuitive interface (GUI) as well as an optimized database with real-time access to tracked company information. </a:t>
            </a:r>
            <a:endParaRPr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Some functions that must be included:</a:t>
            </a:r>
            <a:endParaRPr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Process employee reports</a:t>
            </a:r>
            <a:endParaRPr sz="13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Create/edit/delete a user account</a:t>
            </a:r>
            <a:endParaRPr sz="13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Input and assign tasks</a:t>
            </a:r>
            <a:endParaRPr sz="13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Check work schedule and monitor tasks</a:t>
            </a:r>
            <a:endParaRPr sz="13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Allow remote access into the system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Approve of hour submissions/Process unique pay </a:t>
            </a:r>
            <a:r>
              <a:rPr lang="en-US" sz="1300" dirty="0">
                <a:latin typeface="Lato" panose="020B0604020202020204" charset="0"/>
                <a:ea typeface="Times New Roman"/>
                <a:cs typeface="Times New Roman"/>
                <a:sym typeface="Times New Roman"/>
              </a:rPr>
              <a:t>periods</a:t>
            </a:r>
            <a:endParaRPr sz="1300" dirty="0">
              <a:latin typeface="Lato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6D711-B02C-472F-A77C-4286C6FE3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Language/ Build or buy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Our application T.I.M. is going to be programmed in a</a:t>
            </a:r>
            <a:r>
              <a:rPr lang="en-US" dirty="0"/>
              <a:t>n</a:t>
            </a:r>
            <a:r>
              <a:rPr lang="en" dirty="0"/>
              <a:t> object-oriented format using Java. JavaFX will be used to configure the GUI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feel building our application from scratch will give us the best design and flexibility as possible.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4A96B-E4C3-4379-BD65-74A7CC81E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Ensuring T.I.M. will function</a:t>
            </a: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latin typeface="Lato" panose="020B0604020202020204" charset="0"/>
              </a:rPr>
              <a:t>Separation of duties</a:t>
            </a:r>
            <a:endParaRPr u="sng" dirty="0">
              <a:latin typeface="Lato" panose="020B060402020202020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>
                <a:latin typeface="Lato" panose="020B0604020202020204" charset="0"/>
              </a:rPr>
              <a:t>Hierarchy of duties will be in place so that one user won't have multiple privileges . </a:t>
            </a:r>
            <a:r>
              <a:rPr lang="en" sz="1300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This hierarchy is structured to fit its respective workplace environment and will provide different levels of information and permissions depending on user rank in the hierarchy.</a:t>
            </a:r>
            <a:endParaRPr sz="1300"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u="sng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Auditing</a:t>
            </a:r>
            <a:endParaRPr u="sng"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300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Unique user ID #’s will be given, every user’s activity will be tracked and held for future reference and for lawful reasons.</a:t>
            </a:r>
            <a:endParaRPr sz="1300"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B317A-0915-4A3F-88D2-F090BC304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Continued...</a:t>
            </a:r>
            <a:endParaRPr dirty="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latin typeface="Lato" panose="020B0604020202020204" charset="0"/>
              </a:rPr>
              <a:t>Monitoring</a:t>
            </a:r>
            <a:endParaRPr u="sng" dirty="0">
              <a:latin typeface="Lato" panose="020B0604020202020204" charset="0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300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Real-time database tracking will allow for privileged users to view all user activity when needed.  Support representatives, system admins, and company admins will also have remote-access to user accounts on the T.I.M. network to afford more precision in monitoring. </a:t>
            </a:r>
            <a:endParaRPr sz="1300"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u="sng" dirty="0">
                <a:solidFill>
                  <a:srgbClr val="FFFFFF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Asset Control</a:t>
            </a:r>
            <a:endParaRPr u="sng" dirty="0">
              <a:solidFill>
                <a:srgbClr val="FFFFFF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 sz="1300" dirty="0">
                <a:solidFill>
                  <a:srgbClr val="F3F3F3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Critical company information and data will require additional protection through encryption.  Payroll transfers will be transmitted to a company’s respective payroll system through HTTPS on a secure TLS channel for enhanced security. </a:t>
            </a:r>
            <a:endParaRPr sz="1300" b="1" dirty="0">
              <a:solidFill>
                <a:srgbClr val="F3F3F3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u="sng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u="sng" dirty="0">
              <a:solidFill>
                <a:srgbClr val="F3F3F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D71D8-CCD5-47E9-813D-4635B6600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Continued...</a:t>
            </a:r>
            <a:endParaRPr dirty="0"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 dirty="0">
                <a:latin typeface="Lato" panose="020B0604020202020204" charset="0"/>
              </a:rPr>
              <a:t>Security</a:t>
            </a:r>
            <a:endParaRPr u="sng" dirty="0">
              <a:latin typeface="Lato" panose="020B060402020202020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 sz="1300" dirty="0">
                <a:solidFill>
                  <a:srgbClr val="F3F3F3"/>
                </a:solidFill>
                <a:latin typeface="Lato" panose="020B0604020202020204" charset="0"/>
                <a:ea typeface="Arial"/>
                <a:cs typeface="Arial"/>
                <a:sym typeface="Arial"/>
              </a:rPr>
              <a:t>Protection of vital company and user data will be guaranteed through use of SHA-256 encryption. User passwords will be protected using AES-256 bit encryption.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endParaRPr lang="en" sz="1300" dirty="0">
              <a:solidFill>
                <a:srgbClr val="F3F3F3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</a:pPr>
            <a:endParaRPr sz="1300" dirty="0">
              <a:solidFill>
                <a:srgbClr val="F3F3F3"/>
              </a:solidFill>
              <a:latin typeface="Lato" panose="020B0604020202020204" charset="0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 sz="1300" dirty="0">
                <a:solidFill>
                  <a:srgbClr val="F3F3F3"/>
                </a:solidFill>
                <a:latin typeface="Lato" panose="020B0604020202020204" charset="0"/>
              </a:rPr>
              <a:t>Physical security will be set in place at company database </a:t>
            </a:r>
            <a:r>
              <a:rPr lang="en-US" sz="1300" dirty="0">
                <a:solidFill>
                  <a:srgbClr val="F3F3F3"/>
                </a:solidFill>
                <a:latin typeface="Lato" panose="020B0604020202020204" charset="0"/>
              </a:rPr>
              <a:t>locations</a:t>
            </a:r>
            <a:r>
              <a:rPr lang="en" sz="1300" dirty="0">
                <a:solidFill>
                  <a:srgbClr val="F3F3F3"/>
                </a:solidFill>
                <a:latin typeface="Lato" panose="020B0604020202020204" charset="0"/>
              </a:rPr>
              <a:t> if we choose not to utilize Storage as a Service</a:t>
            </a:r>
            <a:endParaRPr sz="1300" dirty="0">
              <a:solidFill>
                <a:srgbClr val="F3F3F3"/>
              </a:solidFill>
              <a:latin typeface="Lato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43C0D-5B05-4CF8-AC0A-53893E49DE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200" dirty="0"/>
            </a:br>
            <a:r>
              <a:rPr lang="en-US" sz="3200" dirty="0"/>
              <a:t>Architecture Diagrams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867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4374-EC1A-44F7-B856-DD881C06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Layer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D7A9DC-156C-4D37-A459-9604FBEF0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3403200" cy="3182200"/>
          </a:xfrm>
        </p:spPr>
        <p:txBody>
          <a:bodyPr/>
          <a:lstStyle/>
          <a:p>
            <a:r>
              <a:rPr lang="en-US" dirty="0"/>
              <a:t>Customizable GUI Interface </a:t>
            </a:r>
          </a:p>
          <a:p>
            <a:r>
              <a:rPr lang="en-US" dirty="0"/>
              <a:t>Viewed/Accessed via desktop, laptop, and mobile clients</a:t>
            </a:r>
          </a:p>
          <a:p>
            <a:pPr marL="146050" indent="0">
              <a:buNone/>
            </a:pPr>
            <a:r>
              <a:rPr lang="en-US" dirty="0"/>
              <a:t>-----------------------------------------------------</a:t>
            </a:r>
          </a:p>
          <a:p>
            <a:r>
              <a:rPr lang="en-US" dirty="0"/>
              <a:t>View hours/schedules, calendar, tasks, reports, company roster/account information, staff contact details (work email, telephone extension), client contact details</a:t>
            </a:r>
          </a:p>
          <a:p>
            <a:r>
              <a:rPr lang="en-US" dirty="0"/>
              <a:t>Log-in screen for username and password input</a:t>
            </a:r>
          </a:p>
          <a:p>
            <a:r>
              <a:rPr lang="en-US" dirty="0"/>
              <a:t>View messaging system and live-chat support</a:t>
            </a:r>
            <a:br>
              <a:rPr lang="en-US" dirty="0"/>
            </a:b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A2BDC-0440-4803-AD49-0003F709D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05C02-92A5-4653-8E40-7A8303EF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08" y="394487"/>
            <a:ext cx="3260650" cy="2016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8F48A-9D85-4A2B-8070-F07453BE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88" y="2933213"/>
            <a:ext cx="2420089" cy="1926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4FEB0-1A85-4B6E-AF55-551A45089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17347"/>
            <a:ext cx="1471036" cy="1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6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/>
              <a:t>System Capabilities</a:t>
            </a:r>
            <a:endParaRPr sz="31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483650" y="1178896"/>
            <a:ext cx="8350511" cy="3440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Collecting and storing business and employee information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Collecting and storing business expenses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Employee website tracking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Record hours of employees per week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A customizable, user-friendly interface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Hierarchy of access to stored information and features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300" dirty="0"/>
              <a:t>Mobile access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DBF8C-7E67-40DC-B091-0B54D7536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018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5D5E-FED5-4304-B76B-62DC9F40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B7B2A-5BF5-44F8-98B8-2B7BE56F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3403200" cy="3326892"/>
          </a:xfrm>
        </p:spPr>
        <p:txBody>
          <a:bodyPr/>
          <a:lstStyle/>
          <a:p>
            <a:r>
              <a:rPr lang="en-US" dirty="0"/>
              <a:t>Web/Application Server</a:t>
            </a:r>
          </a:p>
          <a:p>
            <a:pPr marL="146050" indent="0">
              <a:buNone/>
            </a:pPr>
            <a:r>
              <a:rPr lang="en-US" dirty="0"/>
              <a:t>-----------------------------------------------------</a:t>
            </a:r>
          </a:p>
          <a:p>
            <a:r>
              <a:rPr lang="en-US" dirty="0"/>
              <a:t>Hierarchy rules of access; Different business role subsystems have different access to data and features</a:t>
            </a:r>
          </a:p>
          <a:p>
            <a:r>
              <a:rPr lang="en-US" dirty="0"/>
              <a:t>Update account info, Create/Delete account info, Create/Update task info, Customize the look of GUI, Input/Authorize hours, Process payroll transfers, Input website restriction, Access staff contact details (work email, telephone extension), Access to client contact details, Access live-chat support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D17D5-A9D0-4047-B79E-003FB45EA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D184D-D492-4EC8-86AE-3A5AF35B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03" y="908304"/>
            <a:ext cx="2417195" cy="33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348F-9372-4C6F-A668-33F7391A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459FB-99EB-4B20-9E36-6FF1AF7C8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server and application programs necessary to access data</a:t>
            </a:r>
          </a:p>
          <a:p>
            <a:pPr marL="146050" indent="0">
              <a:buNone/>
            </a:pPr>
            <a:r>
              <a:rPr lang="en-US" dirty="0"/>
              <a:t>-----------------------------------------------------</a:t>
            </a:r>
          </a:p>
          <a:p>
            <a:r>
              <a:rPr lang="en-US" dirty="0"/>
              <a:t>All tracked/important company information: full company roster of account information, task information, work/overtime hours, restrictions/web browsing history, log of support access, staff contact details, client contact details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33E4D-0CD2-4CB9-96B7-F7E99866B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F724C-775D-4374-9B92-264BE60E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52" y="1115977"/>
            <a:ext cx="2368248" cy="29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200" dirty="0"/>
            </a:br>
            <a:r>
              <a:rPr lang="en-US" sz="3200" dirty="0"/>
              <a:t>User Interface Designs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4721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14C50-39B3-49D7-8323-A4D665085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749A-5074-4FCE-8DF0-5DA80C05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6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ABA80-156E-43B0-8159-B8C61F90A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44DB-7A35-4C32-B3CA-23636F0B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7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50AFF-7910-491C-98A5-67B97A306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E813D-7353-4A77-8505-47DF228F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9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6EB66-1715-449C-8F00-70916AAD5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253DC-69E2-43C0-A448-0C52FE69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78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341DE-7E78-4896-9301-DC84EDDA3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623F5-D636-4C54-8E99-8CB9A1B9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48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F57AC-B127-415A-92AF-ACB5BEDBB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73767-56C2-4AD9-8F79-C142AE5A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1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4A565-3347-45D4-9611-5BDF0E854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8CC3C-38C5-4162-8135-11727B93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2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/>
              <a:t>WHO DOES IT SERVE?</a:t>
            </a:r>
            <a:endParaRPr sz="31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777720" y="1114602"/>
            <a:ext cx="8078459" cy="4028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T.I.M will benefit any organization that wants to save money.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100" dirty="0"/>
              <a:t>T.I.M can be adapted to provide logistic information for any organization requiring close monitoring on member involvement, activity, and time contribution.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Organizations will know that they are getting what they pay for out of an employee.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Great for companies allowing workers to telecommute.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1FF1A-CC5F-45DD-A5D1-B8A5A526E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73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F482C-FB99-4391-B0D5-9592D0740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FE066-F3F9-4D05-9A0C-49356F09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4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B482B-108E-4F37-A5EB-4ABE766BE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4D329-DEAE-4676-BBA9-012291F7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8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EA5C2-B6BA-4C6F-B49C-2546315CC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F849B-49A4-4B73-A2F5-36E13AF5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3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F910F-456D-438A-BF5C-A25CF8003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5474A-4574-4E28-B6E0-EEDB90E9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3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C4AA-6D79-4148-8327-3B21967F4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70E7C-288C-4BA7-B0C9-6D0571F7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90" y="0"/>
            <a:ext cx="4488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30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200" dirty="0"/>
            </a:br>
            <a:r>
              <a:rPr lang="en-US" sz="3200" dirty="0"/>
              <a:t>Database Designs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311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5D0CD-A588-4093-9702-903A2462F7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F01EA-60AD-42C7-875C-B09F6ECD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62" y="0"/>
            <a:ext cx="4692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0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BFB04-F89B-498B-8DD3-50BF8F219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A4D94D8-15E9-4A75-BA22-D0F08058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32" y="0"/>
            <a:ext cx="6815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8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59987-9CCA-4F5C-8434-B089B7479C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78CB034-60F2-4B95-9950-0EB2560F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75" y="0"/>
            <a:ext cx="4888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13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52995-5FA8-4921-8055-9BEA0A615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A1B205-AA73-462B-AF54-99431619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58" y="0"/>
            <a:ext cx="55684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/>
              <a:t>BUSINESS BENEFITS</a:t>
            </a:r>
            <a:endParaRPr sz="31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49381" y="1307850"/>
            <a:ext cx="8781263" cy="353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Monitor overall spending, hours spent working, and task completion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Save the company money by tracking employee hours and limiting overtime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Helps form better time management skills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Healthier work environment for employees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Higher productivity</a:t>
            </a:r>
          </a:p>
          <a:p>
            <a:pPr lvl="0" indent="-355600">
              <a:lnSpc>
                <a:spcPct val="150000"/>
              </a:lnSpc>
              <a:buSzPts val="2000"/>
            </a:pPr>
            <a:r>
              <a:rPr lang="en-US" sz="2100" dirty="0"/>
              <a:t>Limiting distractions by blocking websites that should not be browsed</a:t>
            </a:r>
            <a:endParaRPr lang="en-US" sz="2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06AD-40FA-44EC-9397-9176A87C10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006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133554"/>
            <a:ext cx="5017500" cy="226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Design Class Diagrams</a:t>
            </a:r>
            <a:br>
              <a:rPr lang="en-US" sz="3200" dirty="0"/>
            </a:br>
            <a:r>
              <a:rPr lang="en-US" sz="3200" dirty="0"/>
              <a:t>&amp;</a:t>
            </a:r>
            <a:br>
              <a:rPr lang="en-US" sz="3200" dirty="0"/>
            </a:br>
            <a:r>
              <a:rPr lang="en-US" sz="3200" dirty="0"/>
              <a:t>Sequence Diagrams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F321-8918-4FF0-9CD9-FED47050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5355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C68B0-B968-439B-B77E-359CA0073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A9CA7A-2340-441D-9292-0ED69DB3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04" y="0"/>
            <a:ext cx="61123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80395-9835-40CB-A3E2-0E3C7EA76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B85A2A-B50E-4C31-B9F4-5818C467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25" y="0"/>
            <a:ext cx="5978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46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2EDAD-57AD-4EFB-94A5-0129DD684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BBDB5-9162-447A-9A3A-15B563BD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26" y="0"/>
            <a:ext cx="606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5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3F5B1-AC3E-4D56-A8A5-EE1691C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653058-74C1-4061-8B71-77C33326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1" y="0"/>
            <a:ext cx="7527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2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7B167-AAEF-4215-B395-4353D5583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8A59A2-E104-4E90-B1AF-FBF8111E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64" y="0"/>
            <a:ext cx="53258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32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F75F7-6BB6-40CD-B0CB-C68579DCD6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6D906D-B383-4F88-AF8B-C6932548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4069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4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in terms of FURPS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F7AC6-D480-448D-B0B8-5180F2CC6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Functionality - All the stuff T.I.M. </a:t>
            </a:r>
            <a:r>
              <a:rPr lang="en" sz="2300" i="1"/>
              <a:t>needs</a:t>
            </a:r>
            <a:r>
              <a:rPr lang="en" sz="2300"/>
              <a:t> to work</a:t>
            </a:r>
            <a:endParaRPr sz="23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For legal reasons, the system MUST have a functioning legal disclaimer on start.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Customizable interface and separation of duties based on workplace.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Login System, generation of unique IDs for each employee.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Task organization by hour, tracks hours spent at work.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Database of employee information.</a:t>
            </a:r>
            <a:endParaRPr sz="19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Website restriction as decided by system managers.</a:t>
            </a:r>
            <a:endParaRPr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A455A-38C6-419E-82E5-20A4620C4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- Ease of use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Simple, clean login screen.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Ability to change password and login name.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Communication on efficiency through mediums like infographics.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“Employee Reports”</a:t>
            </a:r>
            <a:endParaRPr sz="27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B9A02-5740-4ADC-B25A-A6FADDE26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1432</Words>
  <Application>Microsoft Office PowerPoint</Application>
  <PresentationFormat>On-screen Show (16:9)</PresentationFormat>
  <Paragraphs>251</Paragraphs>
  <Slides>66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Lato</vt:lpstr>
      <vt:lpstr>Arial</vt:lpstr>
      <vt:lpstr>Times New Roman</vt:lpstr>
      <vt:lpstr>Montserrat</vt:lpstr>
      <vt:lpstr>Focus</vt:lpstr>
      <vt:lpstr>T.I.M.  “Time is Money”</vt:lpstr>
      <vt:lpstr>T.I.M  Project Summary</vt:lpstr>
      <vt:lpstr>WHAT IS T.I.M?</vt:lpstr>
      <vt:lpstr>System Capabilities</vt:lpstr>
      <vt:lpstr>WHO DOES IT SERVE?</vt:lpstr>
      <vt:lpstr>BUSINESS BENEFITS</vt:lpstr>
      <vt:lpstr>Requirements in terms of FURPS</vt:lpstr>
      <vt:lpstr>Functionality - All the stuff T.I.M. needs to work</vt:lpstr>
      <vt:lpstr>Usability - Ease of use</vt:lpstr>
      <vt:lpstr>Reliability - System Uptime</vt:lpstr>
      <vt:lpstr>Performance - How efficiently everything runs</vt:lpstr>
      <vt:lpstr>Security - Making sure people don’t steal your employee’s identities.</vt:lpstr>
      <vt:lpstr>Users and User Cases</vt:lpstr>
      <vt:lpstr>Users and User Case Stories</vt:lpstr>
      <vt:lpstr>Users and User Case Stories (cont.)</vt:lpstr>
      <vt:lpstr>Users and User Case Stories (cont.)</vt:lpstr>
      <vt:lpstr>User Goals</vt:lpstr>
      <vt:lpstr>User Goals</vt:lpstr>
      <vt:lpstr>User Goals</vt:lpstr>
      <vt:lpstr>User Goals</vt:lpstr>
      <vt:lpstr>User Goals</vt:lpstr>
      <vt:lpstr>Subsystems</vt:lpstr>
      <vt:lpstr>Subsystems</vt:lpstr>
      <vt:lpstr>Subsystems</vt:lpstr>
      <vt:lpstr>Subsystems</vt:lpstr>
      <vt:lpstr>Subsystems</vt:lpstr>
      <vt:lpstr>Class diagrams</vt:lpstr>
      <vt:lpstr>PowerPoint Presentation</vt:lpstr>
      <vt:lpstr>PowerPoint Presentation</vt:lpstr>
      <vt:lpstr>PowerPoint Presentation</vt:lpstr>
      <vt:lpstr>PowerPoint Presentation</vt:lpstr>
      <vt:lpstr> Application Components</vt:lpstr>
      <vt:lpstr>Application components</vt:lpstr>
      <vt:lpstr>Language/ Build or buy </vt:lpstr>
      <vt:lpstr>Ensuring T.I.M. will function</vt:lpstr>
      <vt:lpstr>Continued...</vt:lpstr>
      <vt:lpstr>Continued...</vt:lpstr>
      <vt:lpstr> Architecture Diagrams</vt:lpstr>
      <vt:lpstr>View Layer</vt:lpstr>
      <vt:lpstr>Domain Layer</vt:lpstr>
      <vt:lpstr>Data Layer</vt:lpstr>
      <vt:lpstr> User Interface Designs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Database Designs</vt:lpstr>
      <vt:lpstr>PowerPoint Presentation</vt:lpstr>
      <vt:lpstr>PowerPoint Presentation</vt:lpstr>
      <vt:lpstr>PowerPoint Presentation</vt:lpstr>
      <vt:lpstr>PowerPoint Presentation</vt:lpstr>
      <vt:lpstr>Design Class Diagrams &amp; Sequence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PRESENTATION1</dc:title>
  <dc:creator>Scott</dc:creator>
  <cp:lastModifiedBy>splitt06@gmail.com</cp:lastModifiedBy>
  <cp:revision>35</cp:revision>
  <dcterms:modified xsi:type="dcterms:W3CDTF">2019-05-11T20:30:37Z</dcterms:modified>
</cp:coreProperties>
</file>